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1692" r:id="rId2"/>
    <p:sldId id="1842" r:id="rId3"/>
    <p:sldId id="1844" r:id="rId4"/>
    <p:sldId id="1845" r:id="rId5"/>
    <p:sldId id="1843" r:id="rId6"/>
    <p:sldId id="184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A4AD"/>
    <a:srgbClr val="73B5BF"/>
    <a:srgbClr val="BCDCE1"/>
    <a:srgbClr val="EF5223"/>
    <a:srgbClr val="76D6FF"/>
    <a:srgbClr val="D1AA02"/>
    <a:srgbClr val="FFFFFF"/>
    <a:srgbClr val="202934"/>
    <a:srgbClr val="417D86"/>
    <a:srgbClr val="1E2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76"/>
    <p:restoredTop sz="77331"/>
  </p:normalViewPr>
  <p:slideViewPr>
    <p:cSldViewPr snapToGrid="0">
      <p:cViewPr>
        <p:scale>
          <a:sx n="120" d="100"/>
          <a:sy n="120" d="100"/>
        </p:scale>
        <p:origin x="172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BA6AD-6D87-42F0-880A-0024A766D576}" type="datetimeFigureOut">
              <a:rPr lang="en-US" smtClean="0"/>
              <a:t>10/5/24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6202F-DEF9-4191-8752-62497FCB2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9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21015-8290-2628-6E17-DF8430158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C16438-EA6D-526A-16FE-14B83D82D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0EE67-6551-BD2B-108E-266F1C818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7D340-3F50-34A4-460D-DE2E8788E8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6202F-DEF9-4191-8752-62497FCB2E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5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CCCCCC"/>
                </a:solidFill>
                <a:effectLst/>
                <a:latin typeface="Monaco" pitchFamily="2" charset="77"/>
              </a:rPr>
              <a:t>```{python}</a:t>
            </a:r>
          </a:p>
          <a:p>
            <a:r>
              <a:rPr lang="en-GB" b="0" dirty="0" err="1">
                <a:solidFill>
                  <a:srgbClr val="D4D4D4"/>
                </a:solidFill>
                <a:effectLst/>
                <a:latin typeface="Monaco" pitchFamily="2" charset="77"/>
              </a:rPr>
              <a:t>people_df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 = </a:t>
            </a:r>
            <a:r>
              <a:rPr lang="en-GB" b="0" dirty="0" err="1">
                <a:solidFill>
                  <a:srgbClr val="D4D4D4"/>
                </a:solidFill>
                <a:effectLst/>
                <a:latin typeface="Monaco" pitchFamily="2" charset="77"/>
              </a:rPr>
              <a:t>pd.DataFrame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{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"name"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: [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"Alice"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"Bob"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"Charlie"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],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"age"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: [</a:t>
            </a:r>
            <a:r>
              <a:rPr lang="en-GB" b="0" dirty="0">
                <a:solidFill>
                  <a:srgbClr val="B5CEA8"/>
                </a:solidFill>
                <a:effectLst/>
                <a:latin typeface="Monaco" pitchFamily="2" charset="77"/>
              </a:rPr>
              <a:t>25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onaco" pitchFamily="2" charset="77"/>
              </a:rPr>
              <a:t>30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onaco" pitchFamily="2" charset="77"/>
              </a:rPr>
              <a:t>28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],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"city"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: [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"Lagos"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"London"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"Lima"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],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)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 err="1">
                <a:solidFill>
                  <a:srgbClr val="D4D4D4"/>
                </a:solidFill>
                <a:effectLst/>
                <a:latin typeface="Monaco" pitchFamily="2" charset="77"/>
              </a:rPr>
              <a:t>people_df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CCCCC"/>
                </a:solidFill>
                <a:effectLst/>
                <a:latin typeface="Monaco" pitchFamily="2" charset="77"/>
              </a:rPr>
              <a:t>```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Monaco" pitchFamily="2" charset="77"/>
              </a:rPr>
            </a:b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6202F-DEF9-4191-8752-62497FCB2E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2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8F8D-B997-450A-8797-F2A94C152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5637"/>
            <a:ext cx="9144000" cy="1754326"/>
          </a:xfrm>
        </p:spPr>
        <p:txBody>
          <a:bodyPr anchor="b">
            <a:spAutoFit/>
          </a:bodyPr>
          <a:lstStyle>
            <a:lvl1pPr algn="ctr">
              <a:defRPr sz="6000">
                <a:solidFill>
                  <a:srgbClr val="20293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4DF0E-1E2F-46F4-B220-3BC6EF0E3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247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40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0BAE5-DFF1-2E9A-004D-5EAF5B057BFD}"/>
              </a:ext>
            </a:extLst>
          </p:cNvPr>
          <p:cNvSpPr txBox="1"/>
          <p:nvPr userDrawn="1"/>
        </p:nvSpPr>
        <p:spPr>
          <a:xfrm>
            <a:off x="4338320" y="-20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CH" dirty="0" err="1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52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262C26-1ABD-A04D-952A-06B49CC00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118" y="791763"/>
            <a:ext cx="11514326" cy="184460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C76BCE8-9C3B-87D7-BAA1-4EAB986E1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47668"/>
            <a:ext cx="5778882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7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84A6B-3BE7-44A1-970C-F29FE711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5254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939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CD96-4E75-8D46-A94C-25A13CA1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4368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A768F3-C2CF-42A2-B880-B70C394A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19969"/>
            <a:ext cx="6591682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B9571B-100F-3444-AA30-B12D24C04094}"/>
              </a:ext>
            </a:extLst>
          </p:cNvPr>
          <p:cNvCxnSpPr>
            <a:cxnSpLocks/>
          </p:cNvCxnSpPr>
          <p:nvPr/>
        </p:nvCxnSpPr>
        <p:spPr>
          <a:xfrm flipV="1">
            <a:off x="-4774" y="6829601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C40601-4BF9-E742-9284-53E41AB58030}"/>
              </a:ext>
            </a:extLst>
          </p:cNvPr>
          <p:cNvCxnSpPr>
            <a:cxnSpLocks/>
          </p:cNvCxnSpPr>
          <p:nvPr/>
        </p:nvCxnSpPr>
        <p:spPr>
          <a:xfrm flipV="1">
            <a:off x="2025635" y="6829601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B5C82C-1956-2743-BB6C-B48CAD4C7170}"/>
              </a:ext>
            </a:extLst>
          </p:cNvPr>
          <p:cNvCxnSpPr>
            <a:cxnSpLocks/>
          </p:cNvCxnSpPr>
          <p:nvPr/>
        </p:nvCxnSpPr>
        <p:spPr>
          <a:xfrm flipV="1">
            <a:off x="4056045" y="6829601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A242F4-7F15-F740-A2C1-5CB9AE4CBED3}"/>
              </a:ext>
            </a:extLst>
          </p:cNvPr>
          <p:cNvCxnSpPr>
            <a:cxnSpLocks/>
          </p:cNvCxnSpPr>
          <p:nvPr/>
        </p:nvCxnSpPr>
        <p:spPr>
          <a:xfrm flipV="1">
            <a:off x="6086454" y="6829601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8ABE9F-2779-7A4C-87C3-2A01D7FE3226}"/>
              </a:ext>
            </a:extLst>
          </p:cNvPr>
          <p:cNvCxnSpPr>
            <a:cxnSpLocks/>
          </p:cNvCxnSpPr>
          <p:nvPr/>
        </p:nvCxnSpPr>
        <p:spPr>
          <a:xfrm flipV="1">
            <a:off x="8116864" y="6829601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F176B8-512E-2745-BEDE-D57A13A4F2D8}"/>
              </a:ext>
            </a:extLst>
          </p:cNvPr>
          <p:cNvCxnSpPr>
            <a:cxnSpLocks/>
          </p:cNvCxnSpPr>
          <p:nvPr/>
        </p:nvCxnSpPr>
        <p:spPr>
          <a:xfrm flipV="1">
            <a:off x="10147274" y="6829601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507014-9A75-3C99-5559-02E42EBD6AFB}"/>
              </a:ext>
            </a:extLst>
          </p:cNvPr>
          <p:cNvCxnSpPr>
            <a:cxnSpLocks/>
          </p:cNvCxnSpPr>
          <p:nvPr/>
        </p:nvCxnSpPr>
        <p:spPr>
          <a:xfrm flipV="1">
            <a:off x="-4774" y="784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3215B1-5BE8-FE09-B460-804BDD163609}"/>
              </a:ext>
            </a:extLst>
          </p:cNvPr>
          <p:cNvCxnSpPr>
            <a:cxnSpLocks/>
          </p:cNvCxnSpPr>
          <p:nvPr/>
        </p:nvCxnSpPr>
        <p:spPr>
          <a:xfrm flipV="1">
            <a:off x="2025635" y="784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D77E3A-13B5-D1CD-05CF-A84564E09737}"/>
              </a:ext>
            </a:extLst>
          </p:cNvPr>
          <p:cNvCxnSpPr>
            <a:cxnSpLocks/>
          </p:cNvCxnSpPr>
          <p:nvPr/>
        </p:nvCxnSpPr>
        <p:spPr>
          <a:xfrm flipV="1">
            <a:off x="4056045" y="784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F7B34A-485E-2D67-FA20-7357025E9730}"/>
              </a:ext>
            </a:extLst>
          </p:cNvPr>
          <p:cNvCxnSpPr>
            <a:cxnSpLocks/>
          </p:cNvCxnSpPr>
          <p:nvPr/>
        </p:nvCxnSpPr>
        <p:spPr>
          <a:xfrm flipV="1">
            <a:off x="6086454" y="784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18D4BA-DB9A-944B-32E9-BD39D5730F6E}"/>
              </a:ext>
            </a:extLst>
          </p:cNvPr>
          <p:cNvCxnSpPr>
            <a:cxnSpLocks/>
          </p:cNvCxnSpPr>
          <p:nvPr/>
        </p:nvCxnSpPr>
        <p:spPr>
          <a:xfrm flipV="1">
            <a:off x="8116864" y="784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7143A5E-DFBF-38A1-0B91-9F59441A4010}"/>
              </a:ext>
            </a:extLst>
          </p:cNvPr>
          <p:cNvCxnSpPr>
            <a:cxnSpLocks/>
          </p:cNvCxnSpPr>
          <p:nvPr/>
        </p:nvCxnSpPr>
        <p:spPr>
          <a:xfrm flipV="1">
            <a:off x="10147274" y="784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40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202934"/>
          </a:solidFill>
          <a:latin typeface="Calibri" panose="020F0502020204030204" pitchFamily="34" charset="0"/>
          <a:ea typeface="Tahoma" panose="020B0604030504040204" pitchFamily="34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4.png"/><Relationship Id="rId5" Type="http://schemas.microsoft.com/office/2007/relationships/media" Target="../media/media3.mp4"/><Relationship Id="rId10" Type="http://schemas.openxmlformats.org/officeDocument/2006/relationships/image" Target="../media/image13.jpg"/><Relationship Id="rId4" Type="http://schemas.openxmlformats.org/officeDocument/2006/relationships/video" Target="../media/media2.mp4"/><Relationship Id="rId9" Type="http://schemas.openxmlformats.org/officeDocument/2006/relationships/image" Target="../media/image12.jp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18D09-4907-114D-4D51-00E31E73D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460" y="2117816"/>
            <a:ext cx="9144000" cy="1754326"/>
          </a:xfrm>
        </p:spPr>
        <p:txBody>
          <a:bodyPr/>
          <a:lstStyle/>
          <a:p>
            <a:r>
              <a:rPr lang="en-US" dirty="0">
                <a:solidFill>
                  <a:srgbClr val="417D86"/>
                </a:solidFill>
              </a:rPr>
              <a:t>Using ChatGPT for programming help</a:t>
            </a:r>
            <a:endParaRPr lang="en-CH" dirty="0">
              <a:solidFill>
                <a:srgbClr val="417D86"/>
              </a:solidFill>
            </a:endParaRPr>
          </a:p>
        </p:txBody>
      </p:sp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3AA9721-1564-9AAC-FB6E-D6A093B0F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64" y="3868548"/>
            <a:ext cx="4250637" cy="2839293"/>
          </a:xfrm>
          <a:prstGeom prst="rect">
            <a:avLst/>
          </a:prstGeom>
        </p:spPr>
      </p:pic>
      <p:pic>
        <p:nvPicPr>
          <p:cNvPr id="10" name="Picture 9" descr="A logo with white text&#10;&#10;Description automatically generated">
            <a:extLst>
              <a:ext uri="{FF2B5EF4-FFF2-40B4-BE49-F238E27FC236}">
                <a16:creationId xmlns:a16="http://schemas.microsoft.com/office/drawing/2014/main" id="{65EE4653-EB05-EEF6-7AA0-91E3329B0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082" y="15426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6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E4590-6A71-2B26-1DE8-CA96B01D4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176B1-2C47-6352-DC28-F2DE00814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4521" y="145871"/>
            <a:ext cx="7991380" cy="1200329"/>
          </a:xfr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417D86"/>
                </a:solidFill>
              </a:rPr>
              <a:t>Should you use AI tools in this course?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D8BD6-B99A-3691-C701-2265A3672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9" name="Picture 8" descr="Businessman checking statistics">
            <a:extLst>
              <a:ext uri="{FF2B5EF4-FFF2-40B4-BE49-F238E27FC236}">
                <a16:creationId xmlns:a16="http://schemas.microsoft.com/office/drawing/2014/main" id="{E3655844-028E-05F7-50C6-5C829484596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8" r="19108"/>
          <a:stretch/>
        </p:blipFill>
        <p:spPr>
          <a:xfrm>
            <a:off x="7108689" y="-95405"/>
            <a:ext cx="6440915" cy="6953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66A925-948B-E3A9-73F6-85B523827F4E}"/>
              </a:ext>
            </a:extLst>
          </p:cNvPr>
          <p:cNvSpPr txBox="1"/>
          <p:nvPr/>
        </p:nvSpPr>
        <p:spPr>
          <a:xfrm>
            <a:off x="654849" y="1492249"/>
            <a:ext cx="1230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Yes!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DF8CC-C92D-805A-23E3-94768F47B7F2}"/>
              </a:ext>
            </a:extLst>
          </p:cNvPr>
          <p:cNvSpPr txBox="1"/>
          <p:nvPr/>
        </p:nvSpPr>
        <p:spPr>
          <a:xfrm>
            <a:off x="654848" y="2141358"/>
            <a:ext cx="5963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be careful that it does not get in the way of your learning</a:t>
            </a:r>
          </a:p>
        </p:txBody>
      </p:sp>
    </p:spTree>
    <p:extLst>
      <p:ext uri="{BB962C8B-B14F-4D97-AF65-F5344CB8AC3E}">
        <p14:creationId xmlns:p14="http://schemas.microsoft.com/office/powerpoint/2010/main" val="184464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020D4-6CF0-3C4E-6202-32904211368B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2">
            <a:extLst>
              <a:ext uri="{FF2B5EF4-FFF2-40B4-BE49-F238E27FC236}">
                <a16:creationId xmlns:a16="http://schemas.microsoft.com/office/drawing/2014/main" id="{28186A56-11B6-A155-7D4E-992A7ABD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7" y="119968"/>
            <a:ext cx="10449621" cy="535531"/>
          </a:xfrm>
        </p:spPr>
        <p:txBody>
          <a:bodyPr/>
          <a:lstStyle/>
          <a:p>
            <a:r>
              <a:rPr lang="en-US" sz="3200" dirty="0"/>
              <a:t>LLMs are a useful tool, but you need to learn the terrain </a:t>
            </a:r>
            <a:endParaRPr lang="en-CH" sz="3200" dirty="0"/>
          </a:p>
        </p:txBody>
      </p:sp>
      <p:pic>
        <p:nvPicPr>
          <p:cNvPr id="15" name="Picture 14" descr="A cartoon of a person pulling a rope to a cliff&#10;&#10;Description automatically generated">
            <a:extLst>
              <a:ext uri="{FF2B5EF4-FFF2-40B4-BE49-F238E27FC236}">
                <a16:creationId xmlns:a16="http://schemas.microsoft.com/office/drawing/2014/main" id="{BBC5599E-DD6D-454D-7A0C-56CCED153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305" y="1513840"/>
            <a:ext cx="3647440" cy="3647440"/>
          </a:xfrm>
          <a:prstGeom prst="rect">
            <a:avLst/>
          </a:prstGeom>
        </p:spPr>
      </p:pic>
      <p:pic>
        <p:nvPicPr>
          <p:cNvPr id="17" name="Picture 16" descr="A cartoon of a person walking on a path with a robot&#10;&#10;Description automatically generated">
            <a:extLst>
              <a:ext uri="{FF2B5EF4-FFF2-40B4-BE49-F238E27FC236}">
                <a16:creationId xmlns:a16="http://schemas.microsoft.com/office/drawing/2014/main" id="{FE4189C2-9DEA-75AD-7567-0465043A9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39" y="1513840"/>
            <a:ext cx="3647440" cy="3647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761A93-4060-5DBD-9F99-281C54EDF90D}"/>
              </a:ext>
            </a:extLst>
          </p:cNvPr>
          <p:cNvSpPr txBox="1"/>
          <p:nvPr/>
        </p:nvSpPr>
        <p:spPr>
          <a:xfrm>
            <a:off x="808090" y="5248255"/>
            <a:ext cx="46550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AI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can bring you to baseline quickly. </a:t>
            </a:r>
          </a:p>
          <a:p>
            <a:pPr algn="ctr"/>
            <a:endParaRPr 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 more getting stuck for 5 hours on easy bugs!</a:t>
            </a:r>
            <a:endParaRPr 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BF87B-3F3F-6FA1-721F-EE657872EECF}"/>
              </a:ext>
            </a:extLst>
          </p:cNvPr>
          <p:cNvSpPr txBox="1"/>
          <p:nvPr/>
        </p:nvSpPr>
        <p:spPr>
          <a:xfrm>
            <a:off x="6168546" y="5248255"/>
            <a:ext cx="512323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Once you are proficient, AI is still helpful sidekick/eager intern.</a:t>
            </a:r>
          </a:p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But you need expertise to direct, lead supervise!</a:t>
            </a:r>
            <a:endParaRPr 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24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9A0B-69F1-3AAE-0621-F9F9FB638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0BACD5-6934-F87C-5055-3561B13D9837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2">
            <a:extLst>
              <a:ext uri="{FF2B5EF4-FFF2-40B4-BE49-F238E27FC236}">
                <a16:creationId xmlns:a16="http://schemas.microsoft.com/office/drawing/2014/main" id="{A1CE6968-F41A-C8D4-2BE9-5EE4CBEA9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7" y="119968"/>
            <a:ext cx="10449621" cy="535531"/>
          </a:xfrm>
        </p:spPr>
        <p:txBody>
          <a:bodyPr/>
          <a:lstStyle/>
          <a:p>
            <a:r>
              <a:rPr lang="en-US" sz="3200" dirty="0"/>
              <a:t>Should children learn how to do arithmetic?</a:t>
            </a:r>
            <a:endParaRPr lang="en-CH" sz="3200" dirty="0"/>
          </a:p>
        </p:txBody>
      </p:sp>
      <p:pic>
        <p:nvPicPr>
          <p:cNvPr id="3" name="Picture 2" descr="A child writing on a chalkboard&#10;&#10;Description automatically generated">
            <a:extLst>
              <a:ext uri="{FF2B5EF4-FFF2-40B4-BE49-F238E27FC236}">
                <a16:creationId xmlns:a16="http://schemas.microsoft.com/office/drawing/2014/main" id="{689C7398-22EC-634B-93D8-8D1E81CEF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2" r="22645"/>
          <a:stretch/>
        </p:blipFill>
        <p:spPr>
          <a:xfrm>
            <a:off x="2338208" y="2672387"/>
            <a:ext cx="3463637" cy="2636823"/>
          </a:xfrm>
          <a:prstGeom prst="rect">
            <a:avLst/>
          </a:prstGeom>
        </p:spPr>
      </p:pic>
      <p:pic>
        <p:nvPicPr>
          <p:cNvPr id="8" name="Picture 7" descr="A person using a computer&#10;&#10;Description automatically generated">
            <a:extLst>
              <a:ext uri="{FF2B5EF4-FFF2-40B4-BE49-F238E27FC236}">
                <a16:creationId xmlns:a16="http://schemas.microsoft.com/office/drawing/2014/main" id="{ECA480D1-C37D-417A-2CB0-DEA714EFB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647" y="1379943"/>
            <a:ext cx="3361732" cy="2521299"/>
          </a:xfrm>
          <a:prstGeom prst="rect">
            <a:avLst/>
          </a:prstGeom>
        </p:spPr>
      </p:pic>
      <p:pic>
        <p:nvPicPr>
          <p:cNvPr id="10" name="Picture 9" descr="A person writing on a chalkboard&#10;&#10;Description automatically generated">
            <a:extLst>
              <a:ext uri="{FF2B5EF4-FFF2-40B4-BE49-F238E27FC236}">
                <a16:creationId xmlns:a16="http://schemas.microsoft.com/office/drawing/2014/main" id="{1B07A60F-F68A-0538-F3C7-53DEA0B61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982" y="385830"/>
            <a:ext cx="2840594" cy="2840594"/>
          </a:xfrm>
          <a:prstGeom prst="rect">
            <a:avLst/>
          </a:prstGeom>
        </p:spPr>
      </p:pic>
      <p:pic>
        <p:nvPicPr>
          <p:cNvPr id="12" name="Picture 11" descr="A baby wearing a white hat&#10;&#10;Description automatically generated">
            <a:extLst>
              <a:ext uri="{FF2B5EF4-FFF2-40B4-BE49-F238E27FC236}">
                <a16:creationId xmlns:a16="http://schemas.microsoft.com/office/drawing/2014/main" id="{9ED69AEA-9245-F2A4-CAC2-12781DA94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9" y="3901242"/>
            <a:ext cx="2186491" cy="281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32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020D4-6CF0-3C4E-6202-32904211368B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2">
            <a:extLst>
              <a:ext uri="{FF2B5EF4-FFF2-40B4-BE49-F238E27FC236}">
                <a16:creationId xmlns:a16="http://schemas.microsoft.com/office/drawing/2014/main" id="{28186A56-11B6-A155-7D4E-992A7ABD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7" y="119968"/>
            <a:ext cx="10187849" cy="535531"/>
          </a:xfrm>
        </p:spPr>
        <p:txBody>
          <a:bodyPr/>
          <a:lstStyle/>
          <a:p>
            <a:r>
              <a:rPr lang="en-US" sz="3200" dirty="0"/>
              <a:t>So what tools do we </a:t>
            </a:r>
            <a:r>
              <a:rPr lang="en-US" sz="3200"/>
              <a:t>recommend when learning?</a:t>
            </a:r>
            <a:endParaRPr lang="en-CH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E76676-729B-C49E-5048-99E943703F82}"/>
              </a:ext>
            </a:extLst>
          </p:cNvPr>
          <p:cNvSpPr txBox="1"/>
          <p:nvPr/>
        </p:nvSpPr>
        <p:spPr>
          <a:xfrm>
            <a:off x="804352" y="884436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EA4AD"/>
                </a:solidFill>
                <a:latin typeface="Avenir Next" panose="020B0503020202020204" pitchFamily="34" charset="0"/>
                <a:cs typeface="Calibri" panose="020F0502020204030204" pitchFamily="34" charset="0"/>
              </a:rPr>
              <a:t>Autocomplete</a:t>
            </a:r>
          </a:p>
        </p:txBody>
      </p:sp>
      <p:pic>
        <p:nvPicPr>
          <p:cNvPr id="22" name="Picture 21" descr="A blue robot with goggles&#10;&#10;Description automatically generated with low confidence">
            <a:extLst>
              <a:ext uri="{FF2B5EF4-FFF2-40B4-BE49-F238E27FC236}">
                <a16:creationId xmlns:a16="http://schemas.microsoft.com/office/drawing/2014/main" id="{55565C96-E2DE-976E-B378-3170F16CF4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52" y="1539352"/>
            <a:ext cx="2753301" cy="1430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651D1D1-0CA0-3645-CA15-97AF1E38FD21}"/>
              </a:ext>
            </a:extLst>
          </p:cNvPr>
          <p:cNvSpPr txBox="1"/>
          <p:nvPr/>
        </p:nvSpPr>
        <p:spPr>
          <a:xfrm>
            <a:off x="5631596" y="892181"/>
            <a:ext cx="1017194" cy="53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rgbClr val="4EA4AD"/>
                </a:solidFill>
                <a:latin typeface="Avenir Next" panose="020B0503020202020204" pitchFamily="34" charset="0"/>
                <a:cs typeface="Calibri" panose="020F0502020204030204" pitchFamily="34" charset="0"/>
              </a:rPr>
              <a:t>Chat</a:t>
            </a:r>
            <a:endParaRPr lang="en-CH" b="1" dirty="0">
              <a:solidFill>
                <a:srgbClr val="4EA4AD"/>
              </a:solidFill>
              <a:latin typeface="Avenir Next" panose="020B0503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Picture 31" descr="A close-up of a logo&#10;&#10;Description automatically generated">
            <a:extLst>
              <a:ext uri="{FF2B5EF4-FFF2-40B4-BE49-F238E27FC236}">
                <a16:creationId xmlns:a16="http://schemas.microsoft.com/office/drawing/2014/main" id="{55D2474E-EAB2-24FA-EE10-10E8B1EBD0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20807" r="15414" b="24582"/>
          <a:stretch/>
        </p:blipFill>
        <p:spPr>
          <a:xfrm>
            <a:off x="8837662" y="1578867"/>
            <a:ext cx="2743218" cy="1136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Picture 3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F795123-C9A8-BE6F-6BD5-885A5974A7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" t="20407" r="2460" b="19594"/>
          <a:stretch/>
        </p:blipFill>
        <p:spPr>
          <a:xfrm>
            <a:off x="4653586" y="1362645"/>
            <a:ext cx="3015008" cy="1101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0E008B-8D2F-FA2F-3FA1-40940DAAB59E}"/>
              </a:ext>
            </a:extLst>
          </p:cNvPr>
          <p:cNvCxnSpPr>
            <a:cxnSpLocks/>
          </p:cNvCxnSpPr>
          <p:nvPr/>
        </p:nvCxnSpPr>
        <p:spPr>
          <a:xfrm>
            <a:off x="4069696" y="1063261"/>
            <a:ext cx="0" cy="5667148"/>
          </a:xfrm>
          <a:prstGeom prst="line">
            <a:avLst/>
          </a:prstGeom>
          <a:ln w="38100">
            <a:solidFill>
              <a:srgbClr val="417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CB60F58-514B-E447-C393-49AC90861A41}"/>
              </a:ext>
            </a:extLst>
          </p:cNvPr>
          <p:cNvCxnSpPr>
            <a:cxnSpLocks/>
          </p:cNvCxnSpPr>
          <p:nvPr/>
        </p:nvCxnSpPr>
        <p:spPr>
          <a:xfrm>
            <a:off x="8180637" y="1063260"/>
            <a:ext cx="0" cy="5571456"/>
          </a:xfrm>
          <a:prstGeom prst="line">
            <a:avLst/>
          </a:prstGeom>
          <a:ln w="38100">
            <a:solidFill>
              <a:srgbClr val="417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E20A978-A5FD-7F88-1C48-157F43EB0850}"/>
              </a:ext>
            </a:extLst>
          </p:cNvPr>
          <p:cNvSpPr txBox="1"/>
          <p:nvPr/>
        </p:nvSpPr>
        <p:spPr>
          <a:xfrm>
            <a:off x="8932398" y="889812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4EA4AD"/>
                </a:solidFill>
                <a:latin typeface="Avenir Next" panose="020B0503020202020204" pitchFamily="34" charset="0"/>
                <a:cs typeface="Calibri" panose="020F0502020204030204" pitchFamily="34" charset="0"/>
              </a:rPr>
              <a:t>Coding agent</a:t>
            </a:r>
            <a:endParaRPr lang="en-CH" b="1" dirty="0">
              <a:solidFill>
                <a:srgbClr val="4EA4AD"/>
              </a:solidFill>
              <a:latin typeface="Avenir Next" panose="020B0503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CleanShot 2024-10-05 at 17.58.35">
            <a:hlinkClick r:id="" action="ppaction://media"/>
            <a:extLst>
              <a:ext uri="{FF2B5EF4-FFF2-40B4-BE49-F238E27FC236}">
                <a16:creationId xmlns:a16="http://schemas.microsoft.com/office/drawing/2014/main" id="{EEB3BB25-CB06-15C1-35DD-D01CDA89F0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05596" y="3526078"/>
            <a:ext cx="3750680" cy="2684384"/>
          </a:xfrm>
          <a:prstGeom prst="rect">
            <a:avLst/>
          </a:prstGeom>
        </p:spPr>
      </p:pic>
      <p:pic>
        <p:nvPicPr>
          <p:cNvPr id="3" name="CleanShot 2024-10-05 at 18.07.31-converted">
            <a:hlinkClick r:id="" action="ppaction://media"/>
            <a:extLst>
              <a:ext uri="{FF2B5EF4-FFF2-40B4-BE49-F238E27FC236}">
                <a16:creationId xmlns:a16="http://schemas.microsoft.com/office/drawing/2014/main" id="{9CA6F2B8-AE08-A951-A316-1B681C241D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07479" y="3417596"/>
            <a:ext cx="3592711" cy="2420541"/>
          </a:xfrm>
          <a:prstGeom prst="rect">
            <a:avLst/>
          </a:prstGeom>
        </p:spPr>
      </p:pic>
      <p:pic>
        <p:nvPicPr>
          <p:cNvPr id="6" name="chatgpt_example">
            <a:hlinkClick r:id="" action="ppaction://media"/>
            <a:extLst>
              <a:ext uri="{FF2B5EF4-FFF2-40B4-BE49-F238E27FC236}">
                <a16:creationId xmlns:a16="http://schemas.microsoft.com/office/drawing/2014/main" id="{24A37270-EF39-DF20-D806-276EF6876B6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384950" y="3248046"/>
            <a:ext cx="3510486" cy="3240449"/>
          </a:xfrm>
          <a:prstGeom prst="rect">
            <a:avLst/>
          </a:prstGeom>
        </p:spPr>
      </p:pic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40FC3BB-33DC-7EAD-2885-ED3202EA72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t="24463" r="5163" b="23955"/>
          <a:stretch/>
        </p:blipFill>
        <p:spPr>
          <a:xfrm>
            <a:off x="4545906" y="2226463"/>
            <a:ext cx="3188573" cy="9787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8419186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2B1E1-D4A2-D07C-5549-18ACAF9BE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57FDD1-D8F1-297D-E39E-C9287AE85E53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2">
            <a:extLst>
              <a:ext uri="{FF2B5EF4-FFF2-40B4-BE49-F238E27FC236}">
                <a16:creationId xmlns:a16="http://schemas.microsoft.com/office/drawing/2014/main" id="{32201DBF-D376-EC71-F119-99DF5414F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7" y="119968"/>
            <a:ext cx="8809973" cy="535531"/>
          </a:xfrm>
        </p:spPr>
        <p:txBody>
          <a:bodyPr/>
          <a:lstStyle/>
          <a:p>
            <a:r>
              <a:rPr lang="en-US" sz="3200" dirty="0"/>
              <a:t>How to use ChatGPT as a programming learner</a:t>
            </a:r>
            <a:endParaRPr lang="en-CH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D6B30-C041-D388-6A43-CF1CCD7ECD98}"/>
              </a:ext>
            </a:extLst>
          </p:cNvPr>
          <p:cNvSpPr txBox="1"/>
          <p:nvPr/>
        </p:nvSpPr>
        <p:spPr>
          <a:xfrm>
            <a:off x="317116" y="870307"/>
            <a:ext cx="108357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 explanations/clarifications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 generation (make sure you understand what you copy)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Debugging assistance. You must share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Minimal code example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Expected output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Error/Issue</a:t>
            </a:r>
          </a:p>
        </p:txBody>
      </p:sp>
    </p:spTree>
    <p:extLst>
      <p:ext uri="{BB962C8B-B14F-4D97-AF65-F5344CB8AC3E}">
        <p14:creationId xmlns:p14="http://schemas.microsoft.com/office/powerpoint/2010/main" val="256910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E5769"/>
      </a:accent1>
      <a:accent2>
        <a:srgbClr val="57A7B3"/>
      </a:accent2>
      <a:accent3>
        <a:srgbClr val="A5A5A5"/>
      </a:accent3>
      <a:accent4>
        <a:srgbClr val="97A6C7"/>
      </a:accent4>
      <a:accent5>
        <a:srgbClr val="5B9BD5"/>
      </a:accent5>
      <a:accent6>
        <a:srgbClr val="A3B4C0"/>
      </a:accent6>
      <a:hlink>
        <a:srgbClr val="57A7B3"/>
      </a:hlink>
      <a:folHlink>
        <a:srgbClr val="A3B4C0"/>
      </a:folHlink>
    </a:clrScheme>
    <a:fontScheme name="GRAPH Network">
      <a:majorFont>
        <a:latin typeface="Aharoni"/>
        <a:ea typeface=""/>
        <a:cs typeface=""/>
      </a:majorFont>
      <a:minorFont>
        <a:latin typeface="Abadi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rgbClr val="202934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16430</TotalTime>
  <Words>200</Words>
  <Application>Microsoft Macintosh PowerPoint</Application>
  <PresentationFormat>Widescreen</PresentationFormat>
  <Paragraphs>36</Paragraphs>
  <Slides>6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Avenir Next</vt:lpstr>
      <vt:lpstr>Avenir Next LT Pro</vt:lpstr>
      <vt:lpstr>Calibri</vt:lpstr>
      <vt:lpstr>Monaco</vt:lpstr>
      <vt:lpstr>Office Theme</vt:lpstr>
      <vt:lpstr>Using ChatGPT for programming help</vt:lpstr>
      <vt:lpstr>Should you use AI tools in this course?</vt:lpstr>
      <vt:lpstr>LLMs are a useful tool, but you need to learn the terrain </vt:lpstr>
      <vt:lpstr>Should children learn how to do arithmetic?</vt:lpstr>
      <vt:lpstr>So what tools do we recommend when learning?</vt:lpstr>
      <vt:lpstr>How to use ChatGPT as a programming learner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NETWORK GENERAL MEETING </dc:title>
  <dc:creator>Sabina Rodriguez Velásquez</dc:creator>
  <cp:lastModifiedBy>Kenechukwu Nwosu</cp:lastModifiedBy>
  <cp:revision>104</cp:revision>
  <dcterms:created xsi:type="dcterms:W3CDTF">2021-11-29T15:46:00Z</dcterms:created>
  <dcterms:modified xsi:type="dcterms:W3CDTF">2024-10-05T21:15:45Z</dcterms:modified>
</cp:coreProperties>
</file>